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330" r:id="rId2"/>
    <p:sldId id="331" r:id="rId3"/>
    <p:sldId id="332" r:id="rId4"/>
    <p:sldId id="335" r:id="rId5"/>
    <p:sldId id="333" r:id="rId6"/>
    <p:sldId id="334" r:id="rId7"/>
    <p:sldId id="336" r:id="rId8"/>
    <p:sldId id="337" r:id="rId9"/>
    <p:sldId id="339" r:id="rId10"/>
    <p:sldId id="340" r:id="rId11"/>
    <p:sldId id="341" r:id="rId12"/>
    <p:sldId id="342" r:id="rId13"/>
    <p:sldId id="344" r:id="rId14"/>
    <p:sldId id="345" r:id="rId15"/>
    <p:sldId id="346" r:id="rId16"/>
    <p:sldId id="347" r:id="rId17"/>
    <p:sldId id="348" r:id="rId18"/>
    <p:sldId id="351" r:id="rId19"/>
    <p:sldId id="34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22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1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4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4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31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4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9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17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17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2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0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0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Роль славян в становлении цивилизации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36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800" dirty="0" smtClean="0"/>
              <a:t>«…</a:t>
            </a:r>
            <a:r>
              <a:rPr lang="ru-RU" sz="2800" i="1" dirty="0" smtClean="0"/>
              <a:t>Ахилл </a:t>
            </a:r>
            <a:r>
              <a:rPr lang="ru-RU" sz="2800" i="1" dirty="0"/>
              <a:t>происходил из городка </a:t>
            </a:r>
            <a:r>
              <a:rPr lang="ru-RU" sz="2800" i="1" dirty="0" err="1"/>
              <a:t>Мирмикон</a:t>
            </a:r>
            <a:r>
              <a:rPr lang="ru-RU" sz="2800" i="1" dirty="0"/>
              <a:t>, лежащего у </a:t>
            </a:r>
            <a:r>
              <a:rPr lang="ru-RU" sz="2800" i="1" dirty="0" err="1"/>
              <a:t>Меотидского</a:t>
            </a:r>
            <a:r>
              <a:rPr lang="ru-RU" sz="2800" i="1" dirty="0"/>
              <a:t> (Азовского) моря, откуда его изгнали за необузданный </a:t>
            </a:r>
            <a:r>
              <a:rPr lang="ru-RU" sz="2800" i="1" dirty="0" smtClean="0"/>
              <a:t>нрав</a:t>
            </a:r>
            <a:r>
              <a:rPr lang="ru-RU" sz="2800" dirty="0" smtClean="0"/>
              <a:t>» </a:t>
            </a:r>
            <a:r>
              <a:rPr lang="ru-RU" sz="2800" dirty="0"/>
              <a:t>.…</a:t>
            </a:r>
            <a:br>
              <a:rPr lang="ru-RU" sz="2800" dirty="0"/>
            </a:br>
            <a:r>
              <a:rPr lang="ru-RU" sz="2800" dirty="0" err="1" smtClean="0"/>
              <a:t>Луций</a:t>
            </a:r>
            <a:r>
              <a:rPr lang="ru-RU" sz="2800" dirty="0" smtClean="0"/>
              <a:t> </a:t>
            </a:r>
            <a:r>
              <a:rPr lang="ru-RU" sz="2800" dirty="0" err="1" smtClean="0"/>
              <a:t>Арриан</a:t>
            </a:r>
            <a:r>
              <a:rPr lang="ru-RU" sz="28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32" y="1846263"/>
            <a:ext cx="6037861" cy="4022725"/>
          </a:xfrm>
        </p:spPr>
      </p:pic>
    </p:spTree>
    <p:extLst>
      <p:ext uri="{BB962C8B-B14F-4D97-AF65-F5344CB8AC3E}">
        <p14:creationId xmlns:p14="http://schemas.microsoft.com/office/powerpoint/2010/main" val="95073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Славянский календарь (</a:t>
            </a:r>
            <a:r>
              <a:rPr lang="ru-RU" sz="2400" b="1" dirty="0" err="1" smtClean="0"/>
              <a:t>круголет</a:t>
            </a:r>
            <a:r>
              <a:rPr lang="ru-RU" sz="2400" b="1" dirty="0" smtClean="0"/>
              <a:t>)</a:t>
            </a:r>
            <a:r>
              <a:rPr lang="en-US" sz="2400" b="1" dirty="0" smtClean="0"/>
              <a:t>:</a:t>
            </a:r>
            <a:r>
              <a:rPr lang="ru-RU" sz="2400" b="1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солнце проходит 16 </a:t>
            </a:r>
            <a:r>
              <a:rPr lang="ru-RU" sz="2400" dirty="0"/>
              <a:t>Чертогов за 180 Кругов Жизни. Это и есть сутки Сварога. (180 Кругов Жизни -144 Лета = 25 920 Лет — это известный </a:t>
            </a:r>
            <a:r>
              <a:rPr lang="ru-RU" sz="2400" dirty="0" smtClean="0"/>
              <a:t>сейчас период </a:t>
            </a:r>
            <a:r>
              <a:rPr lang="ru-RU" sz="2400" dirty="0"/>
              <a:t>обращения солнечной системы нашего </a:t>
            </a:r>
            <a:r>
              <a:rPr lang="ru-RU" sz="2400" dirty="0" smtClean="0"/>
              <a:t>солнца </a:t>
            </a:r>
            <a:r>
              <a:rPr lang="ru-RU" sz="2400" dirty="0"/>
              <a:t>вокруг центра нашей </a:t>
            </a:r>
            <a:r>
              <a:rPr lang="ru-RU" sz="2400" dirty="0" smtClean="0"/>
              <a:t>галактики Млечный Путь).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46263"/>
            <a:ext cx="4022725" cy="4022725"/>
          </a:xfrm>
        </p:spPr>
      </p:pic>
    </p:spTree>
    <p:extLst>
      <p:ext uri="{BB962C8B-B14F-4D97-AF65-F5344CB8AC3E}">
        <p14:creationId xmlns:p14="http://schemas.microsoft.com/office/powerpoint/2010/main" val="350857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15" y="210078"/>
            <a:ext cx="4687910" cy="592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Многофункциональное Преобразуемое Транспортное Средство (МПТС).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02" y="2047741"/>
            <a:ext cx="4558915" cy="391332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607" y="2047741"/>
            <a:ext cx="3260386" cy="3771655"/>
          </a:xfrm>
        </p:spPr>
      </p:pic>
    </p:spTree>
    <p:extLst>
      <p:ext uri="{BB962C8B-B14F-4D97-AF65-F5344CB8AC3E}">
        <p14:creationId xmlns:p14="http://schemas.microsoft.com/office/powerpoint/2010/main" val="384356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П</a:t>
            </a:r>
            <a:r>
              <a:rPr lang="ru-RU" sz="5400" dirty="0" smtClean="0"/>
              <a:t>лавучая </a:t>
            </a:r>
            <a:r>
              <a:rPr lang="ru-RU" sz="5400" b="1" dirty="0" smtClean="0"/>
              <a:t>Ат</a:t>
            </a:r>
            <a:r>
              <a:rPr lang="ru-RU" sz="5400" dirty="0" smtClean="0"/>
              <a:t>омная </a:t>
            </a:r>
            <a:r>
              <a:rPr lang="ru-RU" sz="5400" b="1" dirty="0" smtClean="0"/>
              <a:t>Э</a:t>
            </a:r>
            <a:r>
              <a:rPr lang="ru-RU" sz="5400" dirty="0" smtClean="0"/>
              <a:t>лектро</a:t>
            </a:r>
            <a:r>
              <a:rPr lang="ru-RU" sz="5400" b="1" dirty="0" smtClean="0"/>
              <a:t>с</a:t>
            </a:r>
            <a:r>
              <a:rPr lang="ru-RU" sz="5400" dirty="0" smtClean="0"/>
              <a:t>танция </a:t>
            </a:r>
            <a:r>
              <a:rPr lang="ru-RU" sz="5400" dirty="0"/>
              <a:t>(ПАТЭС).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512" y="2078729"/>
            <a:ext cx="8861935" cy="3961461"/>
          </a:xfrm>
        </p:spPr>
      </p:pic>
    </p:spTree>
    <p:extLst>
      <p:ext uri="{BB962C8B-B14F-4D97-AF65-F5344CB8AC3E}">
        <p14:creationId xmlns:p14="http://schemas.microsoft.com/office/powerpoint/2010/main" val="205593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Электробатарея, работающая </a:t>
            </a:r>
            <a:r>
              <a:rPr lang="ru-RU" dirty="0"/>
              <a:t>от энергии звезд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357" y="1846263"/>
            <a:ext cx="3754010" cy="4364037"/>
          </a:xfrm>
        </p:spPr>
      </p:pic>
    </p:spTree>
    <p:extLst>
      <p:ext uri="{BB962C8B-B14F-4D97-AF65-F5344CB8AC3E}">
        <p14:creationId xmlns:p14="http://schemas.microsoft.com/office/powerpoint/2010/main" val="281762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Аппарат по производству кровезаменителя - </a:t>
            </a:r>
            <a:r>
              <a:rPr lang="ru-RU" dirty="0" err="1" smtClean="0"/>
              <a:t>Геленпола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81" y="1906904"/>
            <a:ext cx="5291197" cy="4341495"/>
          </a:xfrm>
        </p:spPr>
      </p:pic>
    </p:spTree>
    <p:extLst>
      <p:ext uri="{BB962C8B-B14F-4D97-AF65-F5344CB8AC3E}">
        <p14:creationId xmlns:p14="http://schemas.microsoft.com/office/powerpoint/2010/main" val="449031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Российско-белорусский суперкомпьютер «СКИФ»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2000250"/>
            <a:ext cx="7620000" cy="3943350"/>
          </a:xfrm>
        </p:spPr>
      </p:pic>
    </p:spTree>
    <p:extLst>
      <p:ext uri="{BB962C8B-B14F-4D97-AF65-F5344CB8AC3E}">
        <p14:creationId xmlns:p14="http://schemas.microsoft.com/office/powerpoint/2010/main" val="1854214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600" dirty="0"/>
              <a:t>«Рассказы о Русском первенстве», Москва, 1950 год, издательство "Молодая гвардия</a:t>
            </a:r>
            <a:r>
              <a:rPr lang="ru-RU" sz="3600" dirty="0" smtClean="0"/>
              <a:t>".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4" y="1975051"/>
            <a:ext cx="3108991" cy="4022725"/>
          </a:xfrm>
        </p:spPr>
      </p:pic>
    </p:spTree>
    <p:extLst>
      <p:ext uri="{BB962C8B-B14F-4D97-AF65-F5344CB8AC3E}">
        <p14:creationId xmlns:p14="http://schemas.microsoft.com/office/powerpoint/2010/main" val="3635018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Роль славян в становлении цивилизации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8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800" i="1" dirty="0" smtClean="0"/>
              <a:t>«… русская </a:t>
            </a:r>
            <a:r>
              <a:rPr lang="ru-RU" sz="2800" i="1" dirty="0"/>
              <a:t>цивилизация принадлежит к числу древнейших духовных цивилизаций мира, базовые ценности которой сложились задолго до принятия </a:t>
            </a:r>
            <a:r>
              <a:rPr lang="ru-RU" sz="2800" i="1" dirty="0" smtClean="0"/>
              <a:t>христианства.»</a:t>
            </a:r>
            <a:br>
              <a:rPr lang="ru-RU" sz="2800" i="1" dirty="0" smtClean="0"/>
            </a:br>
            <a:r>
              <a:rPr lang="ru-RU" sz="2800" i="1" dirty="0"/>
              <a:t> </a:t>
            </a:r>
            <a:r>
              <a:rPr lang="ru-RU" sz="2800" dirty="0" smtClean="0"/>
              <a:t>О.А. Платонов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30" y="1737360"/>
            <a:ext cx="7969117" cy="4489269"/>
          </a:xfrm>
        </p:spPr>
      </p:pic>
    </p:spTree>
    <p:extLst>
      <p:ext uri="{BB962C8B-B14F-4D97-AF65-F5344CB8AC3E}">
        <p14:creationId xmlns:p14="http://schemas.microsoft.com/office/powerpoint/2010/main" val="9698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600" dirty="0" smtClean="0"/>
              <a:t>Лаба, Эльба - в старославянской семантики означает кисть с пальцами или разветвлённая река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58" y="1860777"/>
            <a:ext cx="6607844" cy="4438423"/>
          </a:xfrm>
        </p:spPr>
      </p:pic>
    </p:spTree>
    <p:extLst>
      <p:ext uri="{BB962C8B-B14F-4D97-AF65-F5344CB8AC3E}">
        <p14:creationId xmlns:p14="http://schemas.microsoft.com/office/powerpoint/2010/main" val="14056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Русские реки Индии - </a:t>
            </a:r>
            <a:r>
              <a:rPr lang="ru-RU" dirty="0" err="1"/>
              <a:t>Алака</a:t>
            </a:r>
            <a:r>
              <a:rPr lang="ru-RU" dirty="0"/>
              <a:t>, </a:t>
            </a:r>
            <a:r>
              <a:rPr lang="ru-RU" dirty="0" err="1"/>
              <a:t>Анга</a:t>
            </a:r>
            <a:r>
              <a:rPr lang="ru-RU" dirty="0"/>
              <a:t>, Ганг, Двина, Кая, </a:t>
            </a:r>
            <a:r>
              <a:rPr lang="ru-RU" dirty="0" err="1"/>
              <a:t>Куижа</a:t>
            </a:r>
            <a:r>
              <a:rPr lang="ru-RU" dirty="0"/>
              <a:t>, </a:t>
            </a:r>
            <a:r>
              <a:rPr lang="ru-RU" dirty="0" err="1"/>
              <a:t>Сарага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27" y="1846263"/>
            <a:ext cx="3518761" cy="4438627"/>
          </a:xfrm>
        </p:spPr>
      </p:pic>
    </p:spTree>
    <p:extLst>
      <p:ext uri="{BB962C8B-B14F-4D97-AF65-F5344CB8AC3E}">
        <p14:creationId xmlns:p14="http://schemas.microsoft.com/office/powerpoint/2010/main" val="3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Славянские города Германии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Крюков</a:t>
            </a:r>
            <a:r>
              <a:rPr lang="ru-RU" sz="4400" dirty="0"/>
              <a:t>, </a:t>
            </a:r>
            <a:r>
              <a:rPr lang="ru-RU" sz="4400" dirty="0" smtClean="0"/>
              <a:t>Люблин</a:t>
            </a:r>
            <a:r>
              <a:rPr lang="ru-RU" sz="4400" dirty="0"/>
              <a:t>, </a:t>
            </a:r>
            <a:r>
              <a:rPr lang="ru-RU" sz="4400" dirty="0" smtClean="0"/>
              <a:t>Росток</a:t>
            </a:r>
            <a:r>
              <a:rPr lang="ru-RU" sz="4400" dirty="0"/>
              <a:t>, </a:t>
            </a:r>
            <a:r>
              <a:rPr lang="ru-RU" sz="4400" dirty="0" smtClean="0"/>
              <a:t>Берлин</a:t>
            </a:r>
            <a:r>
              <a:rPr lang="ru-RU" sz="4400" dirty="0"/>
              <a:t>, </a:t>
            </a:r>
            <a:endParaRPr lang="ru-RU" sz="4400" dirty="0" smtClean="0"/>
          </a:p>
          <a:p>
            <a:r>
              <a:rPr lang="ru-RU" sz="4400" dirty="0" smtClean="0"/>
              <a:t>Померания </a:t>
            </a:r>
            <a:r>
              <a:rPr lang="ru-RU" sz="4400" dirty="0"/>
              <a:t>(Поморье), </a:t>
            </a:r>
            <a:r>
              <a:rPr lang="ru-RU" sz="4400" dirty="0" smtClean="0"/>
              <a:t>Тельцов</a:t>
            </a:r>
            <a:r>
              <a:rPr lang="ru-RU" sz="4400" dirty="0"/>
              <a:t>, </a:t>
            </a:r>
            <a:endParaRPr lang="ru-RU" sz="4400" dirty="0" smtClean="0"/>
          </a:p>
          <a:p>
            <a:r>
              <a:rPr lang="ru-RU" sz="4400" dirty="0" smtClean="0"/>
              <a:t>Луков</a:t>
            </a:r>
            <a:r>
              <a:rPr lang="ru-RU" sz="4400" dirty="0"/>
              <a:t>, </a:t>
            </a:r>
            <a:r>
              <a:rPr lang="ru-RU" sz="4400" dirty="0" smtClean="0"/>
              <a:t>Дуб</a:t>
            </a:r>
            <a:r>
              <a:rPr lang="ru-RU" sz="4400" dirty="0"/>
              <a:t>, </a:t>
            </a:r>
            <a:r>
              <a:rPr lang="ru-RU" sz="4400" dirty="0" smtClean="0"/>
              <a:t>Медов</a:t>
            </a:r>
          </a:p>
          <a:p>
            <a:pPr algn="ctr"/>
            <a:r>
              <a:rPr lang="ru-RU" sz="5400" dirty="0" smtClean="0"/>
              <a:t>Священный холм </a:t>
            </a:r>
            <a:r>
              <a:rPr lang="ru-RU" sz="5400" dirty="0" err="1" smtClean="0"/>
              <a:t>о.Рюген</a:t>
            </a:r>
            <a:r>
              <a:rPr lang="ru-RU" sz="5400" dirty="0" smtClean="0"/>
              <a:t> - </a:t>
            </a:r>
            <a:r>
              <a:rPr lang="ru-RU" sz="5400" dirty="0" err="1"/>
              <a:t>Svet</a:t>
            </a:r>
            <a:r>
              <a:rPr lang="en-US" sz="5400" dirty="0"/>
              <a:t>ova </a:t>
            </a:r>
            <a:r>
              <a:rPr lang="en-US" sz="5400" dirty="0" err="1"/>
              <a:t>gora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05371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800" b="1" dirty="0" smtClean="0"/>
              <a:t>Венеция </a:t>
            </a:r>
            <a:r>
              <a:rPr lang="ru-RU" sz="2800" dirty="0" smtClean="0"/>
              <a:t>– город в Северной </a:t>
            </a:r>
            <a:r>
              <a:rPr lang="ru-RU" sz="2800" dirty="0" err="1" smtClean="0"/>
              <a:t>Италли</a:t>
            </a:r>
            <a:r>
              <a:rPr lang="ru-RU" sz="2800" dirty="0" smtClean="0"/>
              <a:t>,  </a:t>
            </a:r>
            <a:r>
              <a:rPr lang="ru-RU" sz="2800" dirty="0"/>
              <a:t>основали </a:t>
            </a:r>
            <a:r>
              <a:rPr lang="ru-RU" sz="2800" dirty="0" smtClean="0"/>
              <a:t>венты (венеды), </a:t>
            </a:r>
            <a:r>
              <a:rPr lang="ru-RU" sz="2800" dirty="0"/>
              <a:t>которых в разных уголках Европы часто называли венедами, </a:t>
            </a:r>
            <a:r>
              <a:rPr lang="ru-RU" sz="2800" dirty="0" err="1" smtClean="0"/>
              <a:t>прибалты</a:t>
            </a:r>
            <a:r>
              <a:rPr lang="ru-RU" sz="2800" dirty="0"/>
              <a:t>,</a:t>
            </a:r>
            <a:r>
              <a:rPr lang="ru-RU" sz="2800" dirty="0" smtClean="0"/>
              <a:t> шведы и финны </a:t>
            </a:r>
            <a:r>
              <a:rPr lang="ru-RU" sz="2800" dirty="0"/>
              <a:t>до сих пор русских и Россию называют </a:t>
            </a:r>
            <a:r>
              <a:rPr lang="ru-RU" sz="2800" dirty="0" smtClean="0"/>
              <a:t>венты.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23" y="2013689"/>
            <a:ext cx="6019114" cy="4022725"/>
          </a:xfrm>
        </p:spPr>
      </p:pic>
    </p:spTree>
    <p:extLst>
      <p:ext uri="{BB962C8B-B14F-4D97-AF65-F5344CB8AC3E}">
        <p14:creationId xmlns:p14="http://schemas.microsoft.com/office/powerpoint/2010/main" val="17930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4903583"/>
          </a:xfrm>
        </p:spPr>
        <p:txBody>
          <a:bodyPr>
            <a:normAutofit/>
          </a:bodyPr>
          <a:lstStyle/>
          <a:p>
            <a:pPr algn="r"/>
            <a:r>
              <a:rPr lang="ru-RU" sz="4000" i="1" dirty="0" smtClean="0"/>
              <a:t>«…сама </a:t>
            </a:r>
            <a:r>
              <a:rPr lang="ru-RU" sz="4000" i="1" dirty="0"/>
              <a:t>страна Эллада, </a:t>
            </a:r>
            <a:r>
              <a:rPr lang="ru-RU" sz="4000" i="1" dirty="0" smtClean="0"/>
              <a:t>вся</a:t>
            </a:r>
            <a:r>
              <a:rPr lang="ru-RU" sz="4000" i="1" dirty="0"/>
              <a:t>, как таковая, не носила еще этого </a:t>
            </a:r>
            <a:r>
              <a:rPr lang="ru-RU" sz="4000" i="1" dirty="0" smtClean="0"/>
              <a:t>имени, </a:t>
            </a:r>
            <a:r>
              <a:rPr lang="ru-RU" sz="4000" i="1" dirty="0"/>
              <a:t>название ей давали по своим иные племена (не греки), главным образом пеласги</a:t>
            </a:r>
            <a:r>
              <a:rPr lang="ru-RU" sz="4000" i="1" dirty="0" smtClean="0"/>
              <a:t>».</a:t>
            </a:r>
            <a:br>
              <a:rPr lang="ru-RU" sz="4000" i="1" dirty="0" smtClean="0"/>
            </a:br>
            <a:r>
              <a:rPr lang="ru-RU" sz="4000" dirty="0" smtClean="0"/>
              <a:t>Древнегреческий историк Фукидид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5666704"/>
            <a:ext cx="10058400" cy="202390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36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Этруски – основали государство</a:t>
            </a:r>
            <a:r>
              <a:rPr lang="en-US" sz="4000" dirty="0" smtClean="0"/>
              <a:t> </a:t>
            </a:r>
            <a:r>
              <a:rPr lang="ru-RU" sz="4000" dirty="0" smtClean="0"/>
              <a:t>в Италии -  </a:t>
            </a:r>
            <a:r>
              <a:rPr lang="ru-RU" sz="4000" dirty="0" err="1" smtClean="0"/>
              <a:t>Рассения</a:t>
            </a:r>
            <a:r>
              <a:rPr lang="ru-RU" sz="4000" dirty="0" smtClean="0"/>
              <a:t> </a:t>
            </a:r>
            <a:r>
              <a:rPr lang="en-US" sz="4000" dirty="0" smtClean="0"/>
              <a:t>(</a:t>
            </a:r>
            <a:r>
              <a:rPr lang="en-US" sz="4000" dirty="0" err="1" smtClean="0"/>
              <a:t>Rassenia</a:t>
            </a:r>
            <a:r>
              <a:rPr lang="en-US" sz="4000" dirty="0" smtClean="0"/>
              <a:t>)</a:t>
            </a:r>
            <a:r>
              <a:rPr lang="ru-RU" sz="4000" dirty="0" smtClean="0"/>
              <a:t>, со столицей </a:t>
            </a:r>
            <a:r>
              <a:rPr lang="ru-RU" sz="4000" dirty="0" err="1" smtClean="0"/>
              <a:t>Перуссия</a:t>
            </a:r>
            <a:r>
              <a:rPr lang="ru-RU" sz="4000" dirty="0" smtClean="0"/>
              <a:t>  </a:t>
            </a:r>
            <a:r>
              <a:rPr lang="en-US" sz="4000" dirty="0" smtClean="0"/>
              <a:t>(</a:t>
            </a:r>
            <a:r>
              <a:rPr lang="en-US" sz="4000" dirty="0" err="1" smtClean="0"/>
              <a:t>Perussia</a:t>
            </a:r>
            <a:r>
              <a:rPr lang="en-US" sz="4000" dirty="0" smtClean="0"/>
              <a:t>).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54" y="1880316"/>
            <a:ext cx="3323271" cy="4314422"/>
          </a:xfrm>
        </p:spPr>
      </p:pic>
    </p:spTree>
    <p:extLst>
      <p:ext uri="{BB962C8B-B14F-4D97-AF65-F5344CB8AC3E}">
        <p14:creationId xmlns:p14="http://schemas.microsoft.com/office/powerpoint/2010/main" val="154404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Хеттская империя скифов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Герб Хеттов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76" y="2582863"/>
            <a:ext cx="4721086" cy="33782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Письменность хеттов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2582335"/>
            <a:ext cx="5122242" cy="3414828"/>
          </a:xfrm>
        </p:spPr>
      </p:pic>
    </p:spTree>
    <p:extLst>
      <p:ext uri="{BB962C8B-B14F-4D97-AF65-F5344CB8AC3E}">
        <p14:creationId xmlns:p14="http://schemas.microsoft.com/office/powerpoint/2010/main" val="8809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10401</TotalTime>
  <Words>257</Words>
  <Application>Microsoft Office PowerPoint</Application>
  <PresentationFormat>Широкоэкранный</PresentationFormat>
  <Paragraphs>24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Calibri</vt:lpstr>
      <vt:lpstr>Georgia</vt:lpstr>
      <vt:lpstr>Ретро</vt:lpstr>
      <vt:lpstr>Роль славян в становлении цивилизации</vt:lpstr>
      <vt:lpstr>«… русская цивилизация принадлежит к числу древнейших духовных цивилизаций мира, базовые ценности которой сложились задолго до принятия христианства.»  О.А. Платонов</vt:lpstr>
      <vt:lpstr>Лаба, Эльба - в старославянской семантики означает кисть с пальцами или разветвлённая река</vt:lpstr>
      <vt:lpstr>Русские реки Индии - Алака, Анга, Ганг, Двина, Кая, Куижа, Сарага</vt:lpstr>
      <vt:lpstr>Славянские города Германии:</vt:lpstr>
      <vt:lpstr>Венеция – город в Северной Италли,  основали венты (венеды), которых в разных уголках Европы часто называли венедами, прибалты, шведы и финны до сих пор русских и Россию называют венты.</vt:lpstr>
      <vt:lpstr>«…сама страна Эллада, вся, как таковая, не носила еще этого имени, название ей давали по своим иные племена (не греки), главным образом пеласги». Древнегреческий историк Фукидид</vt:lpstr>
      <vt:lpstr>Этруски – основали государство в Италии -  Рассения (Rassenia), со столицей Перуссия  (Perussia).</vt:lpstr>
      <vt:lpstr>Хеттская империя скифов</vt:lpstr>
      <vt:lpstr>«…Ахилл происходил из городка Мирмикон, лежащего у Меотидского (Азовского) моря, откуда его изгнали за необузданный нрав» .… Луций Арриан.</vt:lpstr>
      <vt:lpstr>Славянский календарь (круголет):  солнце проходит 16 Чертогов за 180 Кругов Жизни. Это и есть сутки Сварога. (180 Кругов Жизни -144 Лета = 25 920 Лет — это известный сейчас период обращения солнечной системы нашего солнца вокруг центра нашей галактики Млечный Путь).</vt:lpstr>
      <vt:lpstr>Презентация PowerPoint</vt:lpstr>
      <vt:lpstr>Многофункциональное Преобразуемое Транспортное Средство (МПТС). </vt:lpstr>
      <vt:lpstr>Плавучая Атомная Электростанция (ПАТЭС). </vt:lpstr>
      <vt:lpstr>Электробатарея, работающая от энергии звезд</vt:lpstr>
      <vt:lpstr>Аппарат по производству кровезаменителя - Геленпола</vt:lpstr>
      <vt:lpstr>Российско-белорусский суперкомпьютер «СКИФ»</vt:lpstr>
      <vt:lpstr>«Рассказы о Русском первенстве», Москва, 1950 год, издательство "Молодая гвардия".</vt:lpstr>
      <vt:lpstr>Роль славян в становлении цивилизации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Культурное наследие Славянской цивилизации</dc:title>
  <dc:creator>Константин</dc:creator>
  <cp:lastModifiedBy>Константин</cp:lastModifiedBy>
  <cp:revision>52</cp:revision>
  <dcterms:created xsi:type="dcterms:W3CDTF">2015-11-04T05:40:13Z</dcterms:created>
  <dcterms:modified xsi:type="dcterms:W3CDTF">2015-11-12T10:29:26Z</dcterms:modified>
</cp:coreProperties>
</file>