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7" r:id="rId3"/>
    <p:sldId id="28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77" r:id="rId28"/>
    <p:sldId id="281" r:id="rId29"/>
    <p:sldId id="289" r:id="rId30"/>
    <p:sldId id="282" r:id="rId31"/>
    <p:sldId id="283" r:id="rId32"/>
    <p:sldId id="284" r:id="rId33"/>
    <p:sldId id="290" r:id="rId34"/>
    <p:sldId id="285" r:id="rId35"/>
    <p:sldId id="28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84"/>
    <p:restoredTop sz="95673"/>
  </p:normalViewPr>
  <p:slideViewPr>
    <p:cSldViewPr snapToGrid="0" snapToObjects="1">
      <p:cViewPr>
        <p:scale>
          <a:sx n="100" d="100"/>
          <a:sy n="100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36A1B-E914-8249-934E-9D293B875C27}" type="datetimeFigureOut">
              <a:rPr lang="ru-RU" smtClean="0"/>
              <a:t>13.11.15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86B4E-4BA3-9748-8F89-17357B178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132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86B4E-4BA3-9748-8F89-17357B1781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19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Relationship Id="rId3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098" y="5961671"/>
            <a:ext cx="11164502" cy="43562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Энциклопедия </a:t>
            </a:r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Британика</a:t>
            </a:r>
            <a:r>
              <a:rPr lang="ru-RU" dirty="0">
                <a:solidFill>
                  <a:schemeClr val="tx1"/>
                </a:solidFill>
              </a:rPr>
              <a:t>», 1 издание, том 3, Эдинбург, 1771 год, страница 887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9" y="178451"/>
            <a:ext cx="2931724" cy="274995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92" y="178450"/>
            <a:ext cx="4272270" cy="549368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01" y="178451"/>
            <a:ext cx="4209008" cy="549368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7" y="3057525"/>
            <a:ext cx="2910256" cy="221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0762" y="6057899"/>
            <a:ext cx="10726738" cy="615871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Карта составленная </a:t>
            </a:r>
            <a:r>
              <a:rPr lang="ru-RU" sz="1800" dirty="0" err="1">
                <a:solidFill>
                  <a:schemeClr val="tx1"/>
                </a:solidFill>
              </a:rPr>
              <a:t>английским</a:t>
            </a:r>
            <a:r>
              <a:rPr lang="ru-RU" sz="1800" dirty="0">
                <a:solidFill>
                  <a:schemeClr val="tx1"/>
                </a:solidFill>
              </a:rPr>
              <a:t> дипломатом Энтони </a:t>
            </a:r>
            <a:r>
              <a:rPr lang="ru-RU" sz="1800" dirty="0" err="1">
                <a:solidFill>
                  <a:schemeClr val="tx1"/>
                </a:solidFill>
              </a:rPr>
              <a:t>Дженкинсоном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которыи</a:t>
            </a:r>
            <a:r>
              <a:rPr lang="ru-RU" sz="1800" dirty="0">
                <a:solidFill>
                  <a:schemeClr val="tx1"/>
                </a:solidFill>
              </a:rPr>
              <a:t>̆ был первым </a:t>
            </a:r>
            <a:r>
              <a:rPr lang="ru-RU" sz="1800" dirty="0" err="1">
                <a:solidFill>
                  <a:schemeClr val="tx1"/>
                </a:solidFill>
              </a:rPr>
              <a:t>уполномоченныи</a:t>
            </a:r>
            <a:r>
              <a:rPr lang="ru-RU" sz="1800" dirty="0">
                <a:solidFill>
                  <a:schemeClr val="tx1"/>
                </a:solidFill>
              </a:rPr>
              <a:t>̆ послом Англии в Московии с 1557 по 1571 год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22724"/>
            <a:ext cx="7594600" cy="603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0762" y="6057899"/>
            <a:ext cx="10726738" cy="615871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Карта </a:t>
            </a:r>
            <a:r>
              <a:rPr lang="ru-RU" sz="2400" dirty="0" err="1" smtClean="0">
                <a:solidFill>
                  <a:schemeClr val="tx1"/>
                </a:solidFill>
              </a:rPr>
              <a:t>Тартарии</a:t>
            </a:r>
            <a:r>
              <a:rPr lang="ru-RU" sz="2400" dirty="0" smtClean="0">
                <a:solidFill>
                  <a:schemeClr val="tx1"/>
                </a:solidFill>
              </a:rPr>
              <a:t> в </a:t>
            </a:r>
            <a:r>
              <a:rPr lang="ru-RU" sz="2400" dirty="0">
                <a:solidFill>
                  <a:schemeClr val="tx1"/>
                </a:solidFill>
              </a:rPr>
              <a:t>Атласе Меркатора-</a:t>
            </a:r>
            <a:r>
              <a:rPr lang="ru-RU" sz="2400" dirty="0" err="1">
                <a:solidFill>
                  <a:schemeClr val="tx1"/>
                </a:solidFill>
              </a:rPr>
              <a:t>Хондиуса</a:t>
            </a:r>
            <a:r>
              <a:rPr lang="ru-RU" sz="2400" dirty="0">
                <a:solidFill>
                  <a:schemeClr val="tx1"/>
                </a:solidFill>
              </a:rPr>
              <a:t> начала XVII </a:t>
            </a:r>
            <a:r>
              <a:rPr lang="ru-RU" sz="2400" dirty="0" smtClean="0">
                <a:solidFill>
                  <a:schemeClr val="tx1"/>
                </a:solidFill>
              </a:rPr>
              <a:t>века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06" y="116178"/>
            <a:ext cx="8712200" cy="594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2800" y="6057899"/>
            <a:ext cx="10934700" cy="615871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Карта </a:t>
            </a:r>
            <a:r>
              <a:rPr lang="ru-RU" sz="2000" dirty="0" err="1" smtClean="0">
                <a:solidFill>
                  <a:schemeClr val="tx1"/>
                </a:solidFill>
              </a:rPr>
              <a:t>Тартарии</a:t>
            </a:r>
            <a:r>
              <a:rPr lang="ru-RU" sz="2000" dirty="0" smtClean="0">
                <a:solidFill>
                  <a:schemeClr val="tx1"/>
                </a:solidFill>
              </a:rPr>
              <a:t> в </a:t>
            </a:r>
            <a:r>
              <a:rPr lang="ru-RU" sz="2000" dirty="0">
                <a:solidFill>
                  <a:schemeClr val="tx1"/>
                </a:solidFill>
              </a:rPr>
              <a:t>Атласе Абрахама </a:t>
            </a:r>
            <a:r>
              <a:rPr lang="ru-RU" sz="2000" dirty="0" err="1">
                <a:solidFill>
                  <a:schemeClr val="tx1"/>
                </a:solidFill>
              </a:rPr>
              <a:t>Ортелиуса</a:t>
            </a:r>
            <a:r>
              <a:rPr lang="ru-RU" sz="2000" dirty="0">
                <a:solidFill>
                  <a:schemeClr val="tx1"/>
                </a:solidFill>
              </a:rPr>
              <a:t> - </a:t>
            </a:r>
            <a:r>
              <a:rPr lang="ru-RU" sz="2000" dirty="0" err="1">
                <a:solidFill>
                  <a:schemeClr val="tx1"/>
                </a:solidFill>
              </a:rPr>
              <a:t>Theatrum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Orbis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Terrarum</a:t>
            </a:r>
            <a:r>
              <a:rPr lang="ru-RU" sz="2000" dirty="0" smtClean="0">
                <a:solidFill>
                  <a:schemeClr val="tx1"/>
                </a:solidFill>
              </a:rPr>
              <a:t>, 1570 год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99" y="122868"/>
            <a:ext cx="7810501" cy="59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2800" y="6057899"/>
            <a:ext cx="10934700" cy="615871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Великая </a:t>
            </a:r>
            <a:r>
              <a:rPr lang="ru-RU" sz="2800" dirty="0" err="1" smtClean="0">
                <a:solidFill>
                  <a:schemeClr val="tx1"/>
                </a:solidFill>
              </a:rPr>
              <a:t>Тартария</a:t>
            </a:r>
            <a:r>
              <a:rPr lang="ru-RU" sz="2800" dirty="0" smtClean="0">
                <a:solidFill>
                  <a:schemeClr val="tx1"/>
                </a:solidFill>
              </a:rPr>
              <a:t> на </a:t>
            </a:r>
            <a:r>
              <a:rPr lang="ru-RU" sz="2800" dirty="0" err="1">
                <a:solidFill>
                  <a:schemeClr val="tx1"/>
                </a:solidFill>
              </a:rPr>
              <a:t>голландскои</a:t>
            </a:r>
            <a:r>
              <a:rPr lang="ru-RU" sz="2800" dirty="0">
                <a:solidFill>
                  <a:schemeClr val="tx1"/>
                </a:solidFill>
              </a:rPr>
              <a:t>̆ карте Азии 1595 года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06" y="233695"/>
            <a:ext cx="8229600" cy="58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3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2800" y="6057899"/>
            <a:ext cx="10934700" cy="615871"/>
          </a:xfrm>
        </p:spPr>
        <p:txBody>
          <a:bodyPr>
            <a:noAutofit/>
          </a:bodyPr>
          <a:lstStyle/>
          <a:p>
            <a:r>
              <a:rPr lang="ru-RU" sz="2000" dirty="0" err="1" smtClean="0">
                <a:solidFill>
                  <a:schemeClr val="tx1"/>
                </a:solidFill>
              </a:rPr>
              <a:t>Тартария</a:t>
            </a:r>
            <a:r>
              <a:rPr lang="ru-RU" sz="2000" dirty="0" smtClean="0">
                <a:solidFill>
                  <a:schemeClr val="tx1"/>
                </a:solidFill>
              </a:rPr>
              <a:t> на </a:t>
            </a:r>
            <a:r>
              <a:rPr lang="ru-RU" sz="2000" dirty="0">
                <a:solidFill>
                  <a:schemeClr val="tx1"/>
                </a:solidFill>
              </a:rPr>
              <a:t>карте 1626 года Джона </a:t>
            </a:r>
            <a:r>
              <a:rPr lang="ru-RU" sz="2000" dirty="0" err="1" smtClean="0">
                <a:solidFill>
                  <a:schemeClr val="tx1"/>
                </a:solidFill>
              </a:rPr>
              <a:t>Спида</a:t>
            </a:r>
            <a:r>
              <a:rPr lang="ru-RU" sz="2000" dirty="0" smtClean="0">
                <a:solidFill>
                  <a:schemeClr val="tx1"/>
                </a:solidFill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</a:rPr>
              <a:t>англии</a:t>
            </a:r>
            <a:r>
              <a:rPr lang="ru-RU" sz="2000" dirty="0" err="1">
                <a:solidFill>
                  <a:schemeClr val="tx1"/>
                </a:solidFill>
              </a:rPr>
              <a:t>̆ского</a:t>
            </a:r>
            <a:r>
              <a:rPr lang="ru-RU" sz="2000" dirty="0">
                <a:solidFill>
                  <a:schemeClr val="tx1"/>
                </a:solidFill>
              </a:rPr>
              <a:t> историка и картографа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89" y="165100"/>
            <a:ext cx="7492834" cy="58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356" y="5956299"/>
            <a:ext cx="11214100" cy="584201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Голландская </a:t>
            </a:r>
            <a:r>
              <a:rPr lang="ru-RU" sz="1800" dirty="0">
                <a:solidFill>
                  <a:schemeClr val="tx1"/>
                </a:solidFill>
              </a:rPr>
              <a:t>карта </a:t>
            </a:r>
            <a:r>
              <a:rPr lang="ru-RU" sz="1800" dirty="0" err="1">
                <a:solidFill>
                  <a:schemeClr val="tx1"/>
                </a:solidFill>
              </a:rPr>
              <a:t>Великои</a:t>
            </a:r>
            <a:r>
              <a:rPr lang="ru-RU" sz="1800" dirty="0">
                <a:solidFill>
                  <a:schemeClr val="tx1"/>
                </a:solidFill>
              </a:rPr>
              <a:t>̆ </a:t>
            </a:r>
            <a:r>
              <a:rPr lang="ru-RU" sz="1800" dirty="0" err="1">
                <a:solidFill>
                  <a:schemeClr val="tx1"/>
                </a:solidFill>
              </a:rPr>
              <a:t>Тартарии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err="1">
                <a:solidFill>
                  <a:schemeClr val="tx1"/>
                </a:solidFill>
              </a:rPr>
              <a:t>Великои</a:t>
            </a:r>
            <a:r>
              <a:rPr lang="ru-RU" sz="1800" dirty="0">
                <a:solidFill>
                  <a:schemeClr val="tx1"/>
                </a:solidFill>
              </a:rPr>
              <a:t>̆ </a:t>
            </a:r>
            <a:r>
              <a:rPr lang="ru-RU" sz="1800" dirty="0" err="1">
                <a:solidFill>
                  <a:schemeClr val="tx1"/>
                </a:solidFill>
              </a:rPr>
              <a:t>Могольскои</a:t>
            </a:r>
            <a:r>
              <a:rPr lang="ru-RU" sz="1800" dirty="0">
                <a:solidFill>
                  <a:schemeClr val="tx1"/>
                </a:solidFill>
              </a:rPr>
              <a:t>̆ Империи, Японии и </a:t>
            </a:r>
            <a:r>
              <a:rPr lang="ru-RU" sz="1800" dirty="0" smtClean="0">
                <a:solidFill>
                  <a:schemeClr val="tx1"/>
                </a:solidFill>
              </a:rPr>
              <a:t>Китая.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Амстердам, </a:t>
            </a:r>
            <a:r>
              <a:rPr lang="ru-RU" sz="1800" dirty="0">
                <a:solidFill>
                  <a:schemeClr val="tx1"/>
                </a:solidFill>
              </a:rPr>
              <a:t>1680, Фредерик де Вит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06" y="193763"/>
            <a:ext cx="7087394" cy="56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4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356" y="5956299"/>
            <a:ext cx="11214100" cy="58420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Г</a:t>
            </a:r>
            <a:r>
              <a:rPr lang="ru-RU" sz="3200" dirty="0" smtClean="0">
                <a:solidFill>
                  <a:schemeClr val="tx1"/>
                </a:solidFill>
              </a:rPr>
              <a:t>олландская </a:t>
            </a:r>
            <a:r>
              <a:rPr lang="ru-RU" sz="3200" dirty="0">
                <a:solidFill>
                  <a:schemeClr val="tx1"/>
                </a:solidFill>
              </a:rPr>
              <a:t>карта Питера </a:t>
            </a:r>
            <a:r>
              <a:rPr lang="ru-RU" sz="3200" dirty="0" err="1">
                <a:solidFill>
                  <a:schemeClr val="tx1"/>
                </a:solidFill>
              </a:rPr>
              <a:t>Шенка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34" y="156196"/>
            <a:ext cx="6839744" cy="58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6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356" y="5956299"/>
            <a:ext cx="11214100" cy="58420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Французская </a:t>
            </a:r>
            <a:r>
              <a:rPr lang="ru-RU" sz="3200" dirty="0">
                <a:solidFill>
                  <a:schemeClr val="tx1"/>
                </a:solidFill>
              </a:rPr>
              <a:t>карта Азии 1692 года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59" y="141181"/>
            <a:ext cx="8801894" cy="58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356" y="5956299"/>
            <a:ext cx="11214100" cy="584201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К</a:t>
            </a:r>
            <a:r>
              <a:rPr lang="it-IT" sz="2800" dirty="0" err="1" smtClean="0">
                <a:solidFill>
                  <a:schemeClr val="tx1"/>
                </a:solidFill>
              </a:rPr>
              <a:t>арта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Азии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и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Скифии</a:t>
            </a:r>
            <a:r>
              <a:rPr lang="it-IT" sz="2800" dirty="0">
                <a:solidFill>
                  <a:schemeClr val="tx1"/>
                </a:solidFill>
              </a:rPr>
              <a:t> (</a:t>
            </a:r>
            <a:r>
              <a:rPr lang="it-IT" sz="2800" dirty="0" err="1">
                <a:solidFill>
                  <a:schemeClr val="tx1"/>
                </a:solidFill>
              </a:rPr>
              <a:t>Scythia</a:t>
            </a:r>
            <a:r>
              <a:rPr lang="it-IT" sz="2800" dirty="0">
                <a:solidFill>
                  <a:schemeClr val="tx1"/>
                </a:solidFill>
              </a:rPr>
              <a:t> et </a:t>
            </a:r>
            <a:r>
              <a:rPr lang="it-IT" sz="2800" dirty="0" err="1">
                <a:solidFill>
                  <a:schemeClr val="tx1"/>
                </a:solidFill>
              </a:rPr>
              <a:t>Tartaria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smtClean="0">
                <a:solidFill>
                  <a:schemeClr val="tx1"/>
                </a:solidFill>
              </a:rPr>
              <a:t>Asiatica)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it-IT" sz="2800" dirty="0" smtClean="0">
                <a:solidFill>
                  <a:schemeClr val="tx1"/>
                </a:solidFill>
              </a:rPr>
              <a:t>1697 </a:t>
            </a:r>
            <a:r>
              <a:rPr lang="it-IT" sz="2800" dirty="0" err="1">
                <a:solidFill>
                  <a:schemeClr val="tx1"/>
                </a:solidFill>
              </a:rPr>
              <a:t>года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06" y="156007"/>
            <a:ext cx="6959600" cy="56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356" y="5956299"/>
            <a:ext cx="11214100" cy="71120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Карта </a:t>
            </a:r>
            <a:r>
              <a:rPr lang="ru-RU" sz="2000" dirty="0" err="1">
                <a:solidFill>
                  <a:schemeClr val="tx1"/>
                </a:solidFill>
              </a:rPr>
              <a:t>Тартарии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Гийома</a:t>
            </a:r>
            <a:r>
              <a:rPr lang="ru-RU" sz="2000" dirty="0">
                <a:solidFill>
                  <a:schemeClr val="tx1"/>
                </a:solidFill>
              </a:rPr>
              <a:t> де Лиля (1688-1768), французского астронома и картографа, члена </a:t>
            </a:r>
            <a:r>
              <a:rPr lang="ru-RU" sz="2000" dirty="0" err="1">
                <a:solidFill>
                  <a:schemeClr val="tx1"/>
                </a:solidFill>
              </a:rPr>
              <a:t>Парижскои</a:t>
            </a:r>
            <a:r>
              <a:rPr lang="ru-RU" sz="2000" dirty="0">
                <a:solidFill>
                  <a:schemeClr val="tx1"/>
                </a:solidFill>
              </a:rPr>
              <a:t>̆ </a:t>
            </a:r>
            <a:r>
              <a:rPr lang="ru-RU" sz="2000" dirty="0" smtClean="0">
                <a:solidFill>
                  <a:schemeClr val="tx1"/>
                </a:solidFill>
              </a:rPr>
              <a:t>АН, 1702 год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26" y="153870"/>
            <a:ext cx="7610159" cy="57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6751" y="6177571"/>
            <a:ext cx="9018202" cy="43562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Энциклопедия </a:t>
            </a:r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Британика</a:t>
            </a:r>
            <a:r>
              <a:rPr lang="ru-RU" dirty="0">
                <a:solidFill>
                  <a:schemeClr val="tx1"/>
                </a:solidFill>
              </a:rPr>
              <a:t>», 1 издание, том 3, Эдинбург, 1771 </a:t>
            </a:r>
            <a:r>
              <a:rPr lang="ru-RU" dirty="0" smtClean="0">
                <a:solidFill>
                  <a:schemeClr val="tx1"/>
                </a:solidFill>
              </a:rPr>
              <a:t>год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017"/>
          <a:stretch/>
        </p:blipFill>
        <p:spPr>
          <a:xfrm>
            <a:off x="481000" y="1016000"/>
            <a:ext cx="5627700" cy="465623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9" t="9170" r="16559" b="4098"/>
          <a:stretch/>
        </p:blipFill>
        <p:spPr>
          <a:xfrm>
            <a:off x="6397139" y="1016000"/>
            <a:ext cx="5507987" cy="46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356" y="5956299"/>
            <a:ext cx="11214100" cy="71120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К</a:t>
            </a:r>
            <a:r>
              <a:rPr lang="ru-RU" sz="2000" dirty="0" smtClean="0">
                <a:solidFill>
                  <a:schemeClr val="tx1"/>
                </a:solidFill>
              </a:rPr>
              <a:t>арта </a:t>
            </a:r>
            <a:r>
              <a:rPr lang="ru-RU" sz="2000" dirty="0">
                <a:solidFill>
                  <a:schemeClr val="tx1"/>
                </a:solidFill>
              </a:rPr>
              <a:t>Санкт-Петербурга начала 18 века.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Центральная </a:t>
            </a:r>
            <a:r>
              <a:rPr lang="ru-RU" sz="2000" dirty="0">
                <a:solidFill>
                  <a:schemeClr val="tx1"/>
                </a:solidFill>
              </a:rPr>
              <a:t>часть </a:t>
            </a:r>
            <a:r>
              <a:rPr lang="ru-RU" sz="2000" dirty="0" smtClean="0">
                <a:solidFill>
                  <a:schemeClr val="tx1"/>
                </a:solidFill>
              </a:rPr>
              <a:t>города </a:t>
            </a:r>
            <a:r>
              <a:rPr lang="ru-RU" sz="2000" dirty="0">
                <a:solidFill>
                  <a:schemeClr val="tx1"/>
                </a:solidFill>
              </a:rPr>
              <a:t>обозначена как </a:t>
            </a:r>
            <a:r>
              <a:rPr lang="ru-RU" sz="2000" dirty="0" err="1">
                <a:solidFill>
                  <a:schemeClr val="tx1"/>
                </a:solidFill>
              </a:rPr>
              <a:t>Тартарская</a:t>
            </a:r>
            <a:r>
              <a:rPr lang="ru-RU" sz="2000" dirty="0">
                <a:solidFill>
                  <a:schemeClr val="tx1"/>
                </a:solidFill>
              </a:rPr>
              <a:t> слобода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9" y="185012"/>
            <a:ext cx="8382794" cy="577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700" y="4833937"/>
            <a:ext cx="6540702" cy="71120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Как изображали правителей Великой </a:t>
            </a:r>
            <a:r>
              <a:rPr lang="ru-RU" sz="2000" dirty="0" err="1" smtClean="0">
                <a:solidFill>
                  <a:schemeClr val="tx1"/>
                </a:solidFill>
              </a:rPr>
              <a:t>Тартарии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01600"/>
            <a:ext cx="2416556" cy="34036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8" y="100098"/>
            <a:ext cx="2070100" cy="3400574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01600"/>
            <a:ext cx="2556256" cy="3402669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844" y="101600"/>
            <a:ext cx="3081825" cy="3399072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71" y="3589337"/>
            <a:ext cx="510430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35764" y="4960937"/>
            <a:ext cx="6538436" cy="71120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Как изображали жителей Великой </a:t>
            </a:r>
            <a:r>
              <a:rPr lang="ru-RU" sz="2000" dirty="0" err="1" smtClean="0">
                <a:solidFill>
                  <a:schemeClr val="tx1"/>
                </a:solidFill>
              </a:rPr>
              <a:t>Тартарии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8900"/>
            <a:ext cx="4183529" cy="24892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88900"/>
            <a:ext cx="2311400" cy="344470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71" y="88901"/>
            <a:ext cx="2605061" cy="344470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982" y="3671934"/>
            <a:ext cx="2343468" cy="30988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570" y="88899"/>
            <a:ext cx="2544779" cy="344470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0" y="2684119"/>
            <a:ext cx="2927039" cy="408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3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444" y="5672138"/>
            <a:ext cx="6538436" cy="8509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Изображения Великого Хана в книге Марко Поло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39699"/>
            <a:ext cx="4014757" cy="238075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96" y="139700"/>
            <a:ext cx="3791004" cy="2380751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95" y="139699"/>
            <a:ext cx="3943273" cy="2380751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2644569"/>
            <a:ext cx="4014757" cy="2494168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96" y="2736188"/>
            <a:ext cx="3791004" cy="2402549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840" y="2736187"/>
            <a:ext cx="4034161" cy="31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3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544" y="5672138"/>
            <a:ext cx="6538436" cy="8509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«Золотая </a:t>
            </a:r>
            <a:r>
              <a:rPr lang="ru-RU" sz="2000" dirty="0">
                <a:solidFill>
                  <a:schemeClr val="tx1"/>
                </a:solidFill>
              </a:rPr>
              <a:t>баба» </a:t>
            </a:r>
            <a:r>
              <a:rPr lang="ru-RU" sz="2000" dirty="0" smtClean="0">
                <a:solidFill>
                  <a:schemeClr val="tx1"/>
                </a:solidFill>
              </a:rPr>
              <a:t>на картах Великой </a:t>
            </a:r>
            <a:r>
              <a:rPr lang="ru-RU" sz="2000" dirty="0" err="1" smtClean="0">
                <a:solidFill>
                  <a:schemeClr val="tx1"/>
                </a:solidFill>
              </a:rPr>
              <a:t>Тартарии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778668"/>
            <a:ext cx="5979804" cy="360283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25" y="778668"/>
            <a:ext cx="5685075" cy="36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544" y="5949539"/>
            <a:ext cx="6538436" cy="48736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«Золотая </a:t>
            </a:r>
            <a:r>
              <a:rPr lang="ru-RU" sz="2000" dirty="0">
                <a:solidFill>
                  <a:schemeClr val="tx1"/>
                </a:solidFill>
              </a:rPr>
              <a:t>баба» </a:t>
            </a:r>
            <a:r>
              <a:rPr lang="ru-RU" sz="2000" dirty="0" smtClean="0">
                <a:solidFill>
                  <a:schemeClr val="tx1"/>
                </a:solidFill>
              </a:rPr>
              <a:t>на картине </a:t>
            </a:r>
            <a:r>
              <a:rPr lang="ru-RU" sz="2000" dirty="0" err="1" smtClean="0">
                <a:solidFill>
                  <a:schemeClr val="tx1"/>
                </a:solidFill>
              </a:rPr>
              <a:t>Королькова</a:t>
            </a:r>
            <a:r>
              <a:rPr lang="ru-RU" sz="2000" dirty="0" smtClean="0">
                <a:solidFill>
                  <a:schemeClr val="tx1"/>
                </a:solidFill>
              </a:rPr>
              <a:t> В.А.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139700"/>
            <a:ext cx="4191000" cy="575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31" y="133939"/>
            <a:ext cx="5971897" cy="37846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4" y="133939"/>
            <a:ext cx="3472020" cy="63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38544" y="5672138"/>
            <a:ext cx="6538436" cy="8509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«Золотая </a:t>
            </a:r>
            <a:r>
              <a:rPr lang="ru-RU" sz="2000" dirty="0">
                <a:solidFill>
                  <a:schemeClr val="tx1"/>
                </a:solidFill>
              </a:rPr>
              <a:t>баба» </a:t>
            </a:r>
            <a:r>
              <a:rPr lang="ru-RU" sz="2000" dirty="0" smtClean="0">
                <a:solidFill>
                  <a:schemeClr val="tx1"/>
                </a:solidFill>
              </a:rPr>
              <a:t>на карте Меркатора 1595 года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8900"/>
            <a:ext cx="6171502" cy="47752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88899"/>
            <a:ext cx="4749800" cy="47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1982" y="5660880"/>
            <a:ext cx="6538436" cy="533399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Захоронения </a:t>
            </a:r>
            <a:r>
              <a:rPr lang="ru-RU" sz="2000" dirty="0">
                <a:solidFill>
                  <a:schemeClr val="tx1"/>
                </a:solidFill>
              </a:rPr>
              <a:t>древних Правителей </a:t>
            </a:r>
            <a:r>
              <a:rPr lang="ru-RU" sz="2000" dirty="0" err="1" smtClean="0">
                <a:solidFill>
                  <a:schemeClr val="tx1"/>
                </a:solidFill>
              </a:rPr>
              <a:t>Тартарии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" y="163657"/>
            <a:ext cx="5449094" cy="458381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19" y="163658"/>
            <a:ext cx="5636881" cy="364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5825980"/>
            <a:ext cx="10553700" cy="533399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Пирамиды на </a:t>
            </a:r>
            <a:r>
              <a:rPr lang="ru-RU" sz="2000" dirty="0">
                <a:solidFill>
                  <a:schemeClr val="tx1"/>
                </a:solidFill>
              </a:rPr>
              <a:t>карте Даниэля </a:t>
            </a:r>
            <a:r>
              <a:rPr lang="ru-RU" sz="2000" dirty="0" err="1">
                <a:solidFill>
                  <a:schemeClr val="tx1"/>
                </a:solidFill>
              </a:rPr>
              <a:t>Целлариуса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Феримонтануса</a:t>
            </a:r>
            <a:r>
              <a:rPr lang="ru-RU" sz="2000" dirty="0">
                <a:solidFill>
                  <a:schemeClr val="tx1"/>
                </a:solidFill>
              </a:rPr>
              <a:t>  1590 года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120874"/>
            <a:ext cx="9296400" cy="55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6751" y="6177571"/>
            <a:ext cx="9018202" cy="43562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Энциклопедия </a:t>
            </a:r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Британика</a:t>
            </a:r>
            <a:r>
              <a:rPr lang="ru-RU" dirty="0">
                <a:solidFill>
                  <a:schemeClr val="tx1"/>
                </a:solidFill>
              </a:rPr>
              <a:t>», 1 издание, том 3, Эдинбург, 1771 </a:t>
            </a:r>
            <a:r>
              <a:rPr lang="ru-RU" dirty="0" smtClean="0">
                <a:solidFill>
                  <a:schemeClr val="tx1"/>
                </a:solidFill>
              </a:rPr>
              <a:t>год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26999"/>
            <a:ext cx="8752007" cy="58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5488" y="5138739"/>
            <a:ext cx="6538436" cy="533399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Затопленные территории </a:t>
            </a:r>
            <a:r>
              <a:rPr lang="ru-RU" sz="2000" dirty="0" err="1" smtClean="0">
                <a:solidFill>
                  <a:schemeClr val="tx1"/>
                </a:solidFill>
              </a:rPr>
              <a:t>Тартарии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3530"/>
            <a:ext cx="4419600" cy="29731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12" y="1485748"/>
            <a:ext cx="6884988" cy="274711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178968"/>
            <a:ext cx="4713288" cy="36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2782" y="5799139"/>
            <a:ext cx="6538436" cy="533399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Великая </a:t>
            </a:r>
            <a:r>
              <a:rPr lang="ru-RU" sz="2000" dirty="0" err="1">
                <a:solidFill>
                  <a:schemeClr val="tx1"/>
                </a:solidFill>
              </a:rPr>
              <a:t>Тартария</a:t>
            </a:r>
            <a:r>
              <a:rPr lang="ru-RU" sz="2000" dirty="0">
                <a:solidFill>
                  <a:schemeClr val="tx1"/>
                </a:solidFill>
              </a:rPr>
              <a:t> (</a:t>
            </a:r>
            <a:r>
              <a:rPr lang="ru-RU" sz="2000" dirty="0" err="1">
                <a:solidFill>
                  <a:schemeClr val="tx1"/>
                </a:solidFill>
              </a:rPr>
              <a:t>сер.XV</a:t>
            </a:r>
            <a:r>
              <a:rPr lang="ru-RU" sz="2000" dirty="0">
                <a:solidFill>
                  <a:schemeClr val="tx1"/>
                </a:solidFill>
              </a:rPr>
              <a:t> в.)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325439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2782" y="5748339"/>
            <a:ext cx="6538436" cy="533399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Великая </a:t>
            </a:r>
            <a:r>
              <a:rPr lang="ru-RU" sz="2000" dirty="0" err="1">
                <a:solidFill>
                  <a:schemeClr val="tx1"/>
                </a:solidFill>
              </a:rPr>
              <a:t>Тартария</a:t>
            </a:r>
            <a:r>
              <a:rPr lang="ru-RU" sz="2000" dirty="0">
                <a:solidFill>
                  <a:schemeClr val="tx1"/>
                </a:solidFill>
              </a:rPr>
              <a:t> (1680 г.)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341517"/>
            <a:ext cx="6870700" cy="53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356" y="5956299"/>
            <a:ext cx="11214100" cy="58420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Французская </a:t>
            </a:r>
            <a:r>
              <a:rPr lang="ru-RU" sz="3200" dirty="0">
                <a:solidFill>
                  <a:schemeClr val="tx1"/>
                </a:solidFill>
              </a:rPr>
              <a:t>карта Азии 1692 года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59" y="141181"/>
            <a:ext cx="8801894" cy="581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8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59" y="2552700"/>
            <a:ext cx="4203700" cy="42037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7" y="1689100"/>
            <a:ext cx="2914650" cy="38862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1" y="0"/>
            <a:ext cx="4297965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2782" y="6264277"/>
            <a:ext cx="6538436" cy="533399"/>
          </a:xfrm>
        </p:spPr>
        <p:txBody>
          <a:bodyPr>
            <a:noAutofit/>
          </a:bodyPr>
          <a:lstStyle/>
          <a:p>
            <a:pPr algn="ctr"/>
            <a:r>
              <a:rPr lang="ru-RU" sz="2000">
                <a:solidFill>
                  <a:schemeClr val="tx1"/>
                </a:solidFill>
              </a:rPr>
              <a:t>Карта Даниэля </a:t>
            </a:r>
            <a:r>
              <a:rPr lang="ru-RU" sz="2000" dirty="0" err="1" smtClean="0">
                <a:solidFill>
                  <a:schemeClr val="tx1"/>
                </a:solidFill>
              </a:rPr>
              <a:t>Келлера</a:t>
            </a:r>
            <a:r>
              <a:rPr lang="ru-RU" sz="2000" dirty="0">
                <a:solidFill>
                  <a:schemeClr val="tx1"/>
                </a:solidFill>
              </a:rPr>
              <a:t>,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1590 </a:t>
            </a:r>
            <a:r>
              <a:rPr lang="ru-RU" sz="2000" dirty="0" smtClean="0">
                <a:solidFill>
                  <a:schemeClr val="tx1"/>
                </a:solidFill>
              </a:rPr>
              <a:t>год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37" y="-160201"/>
            <a:ext cx="8368525" cy="64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0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098" y="5961671"/>
            <a:ext cx="11164502" cy="435627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Испанская энциклопедия </a:t>
            </a:r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Децинарио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Географика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Юниверсал</a:t>
            </a:r>
            <a:r>
              <a:rPr lang="ru-RU" dirty="0">
                <a:solidFill>
                  <a:schemeClr val="tx1"/>
                </a:solidFill>
              </a:rPr>
              <a:t>», 1795 года издания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7" y="601761"/>
            <a:ext cx="3726641" cy="515441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64" y="601761"/>
            <a:ext cx="3742104" cy="515441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44" y="601761"/>
            <a:ext cx="3298825" cy="51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098" y="6339270"/>
            <a:ext cx="11164502" cy="435627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"Всемирная </a:t>
            </a:r>
            <a:r>
              <a:rPr lang="ru-RU" sz="1400" dirty="0">
                <a:solidFill>
                  <a:schemeClr val="tx1"/>
                </a:solidFill>
              </a:rPr>
              <a:t>география, содержащая описания, карты и гербы основных стран мира". </a:t>
            </a:r>
            <a:r>
              <a:rPr lang="ru-RU" sz="1400" dirty="0" smtClean="0">
                <a:solidFill>
                  <a:schemeClr val="tx1"/>
                </a:solidFill>
              </a:rPr>
              <a:t>Париже 1676 год, </a:t>
            </a:r>
            <a:r>
              <a:rPr lang="ru-RU" sz="1400" dirty="0" err="1" smtClean="0">
                <a:solidFill>
                  <a:schemeClr val="tx1"/>
                </a:solidFill>
              </a:rPr>
              <a:t>Дюваль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Дабвиль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5" y="533400"/>
            <a:ext cx="3707757" cy="278081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42" y="533398"/>
            <a:ext cx="3707759" cy="278082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52" y="533399"/>
            <a:ext cx="3707760" cy="278082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3385951"/>
            <a:ext cx="3707756" cy="2780817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42" y="3385951"/>
            <a:ext cx="3707759" cy="2780819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51" y="3385951"/>
            <a:ext cx="3707761" cy="27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1260" y="6065135"/>
            <a:ext cx="9020292" cy="68661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«Новая энциклопедия </a:t>
            </a:r>
            <a:r>
              <a:rPr lang="ru-RU" sz="2400" dirty="0">
                <a:solidFill>
                  <a:schemeClr val="tx1"/>
                </a:solidFill>
              </a:rPr>
              <a:t>искусств и наук», </a:t>
            </a:r>
            <a:r>
              <a:rPr lang="ru-RU" sz="2400" dirty="0" smtClean="0">
                <a:solidFill>
                  <a:schemeClr val="tx1"/>
                </a:solidFill>
              </a:rPr>
              <a:t>Лондон, 1764 год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71" y="435659"/>
            <a:ext cx="3260102" cy="545167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59" y="435659"/>
            <a:ext cx="3347330" cy="545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6491" y="6065135"/>
            <a:ext cx="11470512" cy="532435"/>
          </a:xfrm>
        </p:spPr>
        <p:txBody>
          <a:bodyPr>
            <a:noAutofit/>
          </a:bodyPr>
          <a:lstStyle/>
          <a:p>
            <a:r>
              <a:rPr lang="ru-RU" sz="1900" dirty="0" smtClean="0">
                <a:solidFill>
                  <a:schemeClr val="tx1"/>
                </a:solidFill>
              </a:rPr>
              <a:t>Дионисии</a:t>
            </a:r>
            <a:r>
              <a:rPr lang="ru-RU" sz="1900" dirty="0">
                <a:solidFill>
                  <a:schemeClr val="tx1"/>
                </a:solidFill>
              </a:rPr>
              <a:t>̆ </a:t>
            </a:r>
            <a:r>
              <a:rPr lang="ru-RU" sz="1900" dirty="0" err="1">
                <a:solidFill>
                  <a:schemeClr val="tx1"/>
                </a:solidFill>
              </a:rPr>
              <a:t>Петавиус</a:t>
            </a:r>
            <a:r>
              <a:rPr lang="ru-RU" sz="1900" dirty="0">
                <a:solidFill>
                  <a:schemeClr val="tx1"/>
                </a:solidFill>
              </a:rPr>
              <a:t>, географическое описании мира ко «</a:t>
            </a:r>
            <a:r>
              <a:rPr lang="ru-RU" sz="1900" dirty="0" err="1">
                <a:solidFill>
                  <a:schemeClr val="tx1"/>
                </a:solidFill>
              </a:rPr>
              <a:t>Всемирнои</a:t>
            </a:r>
            <a:r>
              <a:rPr lang="ru-RU" sz="1900" dirty="0">
                <a:solidFill>
                  <a:schemeClr val="tx1"/>
                </a:solidFill>
              </a:rPr>
              <a:t>̆ истории</a:t>
            </a:r>
            <a:r>
              <a:rPr lang="ru-RU" sz="1900" dirty="0" smtClean="0">
                <a:solidFill>
                  <a:schemeClr val="tx1"/>
                </a:solidFill>
              </a:rPr>
              <a:t>», 1659 год</a:t>
            </a:r>
            <a:endParaRPr lang="ru-RU" sz="1900" dirty="0">
              <a:solidFill>
                <a:schemeClr val="tx1"/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12" y="685799"/>
            <a:ext cx="3670300" cy="488559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06" y="685799"/>
            <a:ext cx="6122194" cy="49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4891" y="5867401"/>
            <a:ext cx="7448309" cy="80637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«Атлас </a:t>
            </a:r>
            <a:r>
              <a:rPr lang="ru-RU" sz="2800" dirty="0">
                <a:solidFill>
                  <a:schemeClr val="tx1"/>
                </a:solidFill>
              </a:rPr>
              <a:t>Азии</a:t>
            </a:r>
            <a:r>
              <a:rPr lang="ru-RU" sz="2800" dirty="0" smtClean="0">
                <a:solidFill>
                  <a:schemeClr val="tx1"/>
                </a:solidFill>
              </a:rPr>
              <a:t>», Николас </a:t>
            </a:r>
            <a:r>
              <a:rPr lang="ru-RU" sz="2800" dirty="0" err="1" smtClean="0">
                <a:solidFill>
                  <a:schemeClr val="tx1"/>
                </a:solidFill>
              </a:rPr>
              <a:t>Сансон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>
                <a:solidFill>
                  <a:schemeClr val="tx1"/>
                </a:solidFill>
              </a:rPr>
              <a:t>1653 </a:t>
            </a:r>
            <a:r>
              <a:rPr lang="ru-RU" sz="2800" dirty="0" smtClean="0">
                <a:solidFill>
                  <a:schemeClr val="tx1"/>
                </a:solidFill>
              </a:rPr>
              <a:t>год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7" y="685799"/>
            <a:ext cx="3080672" cy="489773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87" y="685800"/>
            <a:ext cx="3080672" cy="489773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47" y="1270000"/>
            <a:ext cx="5245651" cy="386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974388" cy="49863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0762" y="6057899"/>
            <a:ext cx="10301288" cy="615871"/>
          </a:xfrm>
        </p:spPr>
        <p:txBody>
          <a:bodyPr>
            <a:noAutofit/>
          </a:bodyPr>
          <a:lstStyle/>
          <a:p>
            <a:r>
              <a:rPr lang="ru-RU" sz="2800" smtClean="0">
                <a:solidFill>
                  <a:schemeClr val="tx1"/>
                </a:solidFill>
              </a:rPr>
              <a:t>«</a:t>
            </a:r>
            <a:r>
              <a:rPr lang="ru-RU" sz="2800" dirty="0" err="1" smtClean="0">
                <a:solidFill>
                  <a:schemeClr val="tx1"/>
                </a:solidFill>
              </a:rPr>
              <a:t>Черте</a:t>
            </a:r>
            <a:r>
              <a:rPr lang="ru-RU" sz="2800" dirty="0" err="1">
                <a:solidFill>
                  <a:schemeClr val="tx1"/>
                </a:solidFill>
              </a:rPr>
              <a:t>̈жная</a:t>
            </a:r>
            <a:r>
              <a:rPr lang="ru-RU" sz="2800" dirty="0">
                <a:solidFill>
                  <a:schemeClr val="tx1"/>
                </a:solidFill>
              </a:rPr>
              <a:t> книга Сибири» (1699-1701) Семен Ремезов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3" y="685799"/>
            <a:ext cx="2622360" cy="387350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71" y="1270000"/>
            <a:ext cx="4514712" cy="314675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43" y="1270000"/>
            <a:ext cx="4482558" cy="314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рез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Срез</Template>
  <TotalTime>621</TotalTime>
  <Words>350</Words>
  <Application>Microsoft Macintosh PowerPoint</Application>
  <PresentationFormat>Широкоэкранный</PresentationFormat>
  <Paragraphs>36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Calibri</vt:lpstr>
      <vt:lpstr>Century Gothic</vt:lpstr>
      <vt:lpstr>Wingdings 3</vt:lpstr>
      <vt:lpstr>Срез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45</cp:revision>
  <dcterms:created xsi:type="dcterms:W3CDTF">2015-11-11T19:24:00Z</dcterms:created>
  <dcterms:modified xsi:type="dcterms:W3CDTF">2015-11-13T03:11:02Z</dcterms:modified>
</cp:coreProperties>
</file>